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916529-3167-4FA9-B2EF-4BA2DA3CB803}">
  <a:tblStyle styleId="{30916529-3167-4FA9-B2EF-4BA2DA3CB80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b2e53427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8bb2e53427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d4aa2e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d4aa2e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bb2e534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8bb2e534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b2e53427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8bb2e53427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b2e53427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8bb2e53427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bb2e53427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8bb2e53427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bb2e53427_2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8bb2e53427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bb2e53427_2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8bb2e53427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bb2e53427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8bb2e53427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rV9odpHu7to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rV9odpHu7t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jjaT8AIQI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hjjaT8AIQI0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QvPvzCNegC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A picture containing furniture, curtain, red, 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362" b="7521"/>
          <a:stretch/>
        </p:blipFill>
        <p:spPr>
          <a:xfrm>
            <a:off x="3" y="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Learning Objectives:</a:t>
            </a:r>
            <a:endParaRPr sz="2900" b="1"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628650" y="1051325"/>
            <a:ext cx="7886700" cy="378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85750" algn="l" rtl="0">
              <a:spcBef>
                <a:spcPts val="800"/>
              </a:spcBef>
              <a:spcAft>
                <a:spcPts val="0"/>
              </a:spcAft>
              <a:buSzPts val="900"/>
              <a:buChar char="-"/>
            </a:pPr>
            <a:r>
              <a:rPr lang="en" sz="1600"/>
              <a:t>I can imitate the </a:t>
            </a:r>
            <a:endParaRPr sz="16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sound and movements </a:t>
            </a:r>
            <a:endParaRPr sz="16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of things.</a:t>
            </a:r>
            <a:endParaRPr sz="1600"/>
          </a:p>
          <a:p>
            <a:pPr marL="457200" lvl="0" indent="-285750" algn="l" rtl="0">
              <a:spcBef>
                <a:spcPts val="800"/>
              </a:spcBef>
              <a:spcAft>
                <a:spcPts val="0"/>
              </a:spcAft>
              <a:buSzPts val="900"/>
              <a:buChar char="-"/>
            </a:pPr>
            <a:r>
              <a:rPr lang="en" sz="1600"/>
              <a:t>I can pretend to </a:t>
            </a:r>
            <a:endParaRPr sz="16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be a character in a story.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 u="sng"/>
              <a:t>Vocabulary:</a:t>
            </a:r>
            <a:endParaRPr sz="1600" b="1" u="sng"/>
          </a:p>
          <a:p>
            <a:pPr marL="457200" lvl="0" indent="-285750" algn="l" rtl="0">
              <a:spcBef>
                <a:spcPts val="800"/>
              </a:spcBef>
              <a:spcAft>
                <a:spcPts val="0"/>
              </a:spcAft>
              <a:buSzPts val="900"/>
              <a:buChar char="-"/>
            </a:pPr>
            <a:r>
              <a:rPr lang="en" sz="1600" b="1"/>
              <a:t>Character:</a:t>
            </a:r>
            <a:r>
              <a:rPr lang="en" sz="1600"/>
              <a:t> person animal, </a:t>
            </a:r>
            <a:endParaRPr sz="16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or object in a story.</a:t>
            </a:r>
            <a:endParaRPr sz="1600"/>
          </a:p>
          <a:p>
            <a:pPr marL="457200" lvl="0" indent="-285750" algn="l" rtl="0">
              <a:spcBef>
                <a:spcPts val="800"/>
              </a:spcBef>
              <a:spcAft>
                <a:spcPts val="0"/>
              </a:spcAft>
              <a:buSzPts val="900"/>
              <a:buChar char="-"/>
            </a:pPr>
            <a:r>
              <a:rPr lang="en" sz="1600" b="1"/>
              <a:t>Imitate:</a:t>
            </a:r>
            <a:r>
              <a:rPr lang="en" sz="1600"/>
              <a:t> copy or reproduce </a:t>
            </a:r>
            <a:endParaRPr sz="16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voice or movement qualities.</a:t>
            </a:r>
            <a:endParaRPr sz="1600"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850" y="551237"/>
            <a:ext cx="4895475" cy="424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3531268" y="2632472"/>
            <a:ext cx="5319161" cy="222587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3766366" y="2859715"/>
            <a:ext cx="4848965" cy="11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" sz="3600" b="1">
                <a:solidFill>
                  <a:srgbClr val="FFFFFF"/>
                </a:solidFill>
              </a:rPr>
              <a:t>What is Drama?</a:t>
            </a:r>
            <a:endParaRPr sz="11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3766366" y="4162926"/>
            <a:ext cx="4848965" cy="45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500"/>
              <a:buNone/>
            </a:pPr>
            <a:r>
              <a:rPr lang="en" sz="1500">
                <a:solidFill>
                  <a:srgbClr val="E7E6E6"/>
                </a:solidFill>
              </a:rPr>
              <a:t>Drama is the art of creating and putting on plays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solidFill>
                <a:srgbClr val="E7E6E6"/>
              </a:solidFill>
            </a:endParaRPr>
          </a:p>
        </p:txBody>
      </p:sp>
      <p:pic>
        <p:nvPicPr>
          <p:cNvPr id="144" name="Google Shape;144;p27" descr="A group of people standing in front of a crow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9201" b="-2"/>
          <a:stretch/>
        </p:blipFill>
        <p:spPr>
          <a:xfrm>
            <a:off x="238226" y="224522"/>
            <a:ext cx="3120339" cy="228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" b="37557"/>
          <a:stretch/>
        </p:blipFill>
        <p:spPr>
          <a:xfrm>
            <a:off x="3490722" y="224522"/>
            <a:ext cx="5412814" cy="2256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/>
          <p:cNvCxnSpPr/>
          <p:nvPr/>
        </p:nvCxnSpPr>
        <p:spPr>
          <a:xfrm>
            <a:off x="3853715" y="4082314"/>
            <a:ext cx="48006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27" descr="A group of people standing next to a do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512" r="-2" b="-2"/>
          <a:stretch/>
        </p:blipFill>
        <p:spPr>
          <a:xfrm>
            <a:off x="238226" y="2632075"/>
            <a:ext cx="3120339" cy="22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1" y="0"/>
            <a:ext cx="4211156" cy="51435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570579" y="602216"/>
            <a:ext cx="3733482" cy="10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lang="en" b="1">
                <a:solidFill>
                  <a:srgbClr val="000000"/>
                </a:solidFill>
              </a:rPr>
              <a:t>Character Voices:</a:t>
            </a: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0" y="553964"/>
            <a:ext cx="3750328" cy="4050721"/>
          </a:xfrm>
          <a:custGeom>
            <a:avLst/>
            <a:gdLst/>
            <a:ahLst/>
            <a:cxnLst/>
            <a:rect l="l" t="t" r="r" b="b"/>
            <a:pathLst>
              <a:path w="5000438" h="5400962" extrusionOk="0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8" descr="A picture containing animal, indoor, stuffed, toy&#10;&#10;Description automatically generate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r="3" b="4233"/>
          <a:stretch/>
        </p:blipFill>
        <p:spPr>
          <a:xfrm>
            <a:off x="15" y="680423"/>
            <a:ext cx="3628516" cy="37978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4567930" y="1816262"/>
            <a:ext cx="3733184" cy="272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Watch this skilled actor change his voice to create 100 different character voices in under 4 minutes!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https://www.youtube.com/watch?v=rV9odpHu7to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307180" y="475214"/>
            <a:ext cx="3390684" cy="41219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4980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628650" y="733806"/>
            <a:ext cx="2762390" cy="82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" sz="2800" b="1"/>
              <a:t>Now you try!</a:t>
            </a:r>
            <a:endParaRPr sz="1800"/>
          </a:p>
        </p:txBody>
      </p:sp>
      <p:sp>
        <p:nvSpPr>
          <p:cNvPr id="165" name="Google Shape;165;p29"/>
          <p:cNvSpPr/>
          <p:nvPr/>
        </p:nvSpPr>
        <p:spPr>
          <a:xfrm>
            <a:off x="259174" y="886152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658092" y="1639062"/>
            <a:ext cx="2762390" cy="685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628650" y="1769364"/>
            <a:ext cx="276239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/>
              <a:t>Read the following lines and try to change your voice to sound how you think the character might sound:</a:t>
            </a:r>
            <a:endParaRPr/>
          </a:p>
          <a:p>
            <a:pPr marL="177800" lvl="0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1300"/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334" y="642162"/>
            <a:ext cx="1538073" cy="114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A person wearing a h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7315" y="473202"/>
            <a:ext cx="1483337" cy="148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 descr="A drawing of a fa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0560" y="882262"/>
            <a:ext cx="1538073" cy="665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29"/>
          <p:cNvGraphicFramePr/>
          <p:nvPr/>
        </p:nvGraphicFramePr>
        <p:xfrm>
          <a:off x="4019334" y="206673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{30916529-3167-4FA9-B2EF-4BA2DA3CB803}</a:tableStyleId>
              </a:tblPr>
              <a:tblGrid>
                <a:gridCol w="156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u="none" strike="noStrike" cap="none"/>
                        <a:t>Character</a:t>
                      </a:r>
                      <a:endParaRPr sz="1100"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Line</a:t>
                      </a:r>
                      <a:endParaRPr sz="1100"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Mouse </a:t>
                      </a:r>
                      <a:endParaRPr sz="1100"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“Oh no! Please don’t eat me, I can help you!”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Big Bad Wolf </a:t>
                      </a:r>
                      <a:endParaRPr sz="1100"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“I’ll huff, and I’ll puff, and I’ll BLOW your house down!</a:t>
                      </a:r>
                      <a:endParaRPr sz="1100"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Wicked Witch </a:t>
                      </a:r>
                      <a:endParaRPr sz="1100"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“I’ll get you my pretty, and your little dog too!!!”</a:t>
                      </a:r>
                      <a:endParaRPr sz="1100"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Cowboy </a:t>
                      </a:r>
                      <a:endParaRPr sz="1100"/>
                    </a:p>
                  </a:txBody>
                  <a:tcPr marL="81375" marR="81375" marT="40700" marB="40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“ I reckon this town ain’t big enough for the two of us……”</a:t>
                      </a:r>
                      <a:endParaRPr sz="1100"/>
                    </a:p>
                  </a:txBody>
                  <a:tcPr marL="81375" marR="81375" marT="40700" marB="40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30"/>
          <p:cNvGrpSpPr/>
          <p:nvPr/>
        </p:nvGrpSpPr>
        <p:grpSpPr>
          <a:xfrm>
            <a:off x="307283" y="476786"/>
            <a:ext cx="8356656" cy="1861602"/>
            <a:chOff x="409710" y="635715"/>
            <a:chExt cx="11142208" cy="2482136"/>
          </a:xfrm>
        </p:grpSpPr>
        <p:sp>
          <p:nvSpPr>
            <p:cNvPr id="178" name="Google Shape;178;p30"/>
            <p:cNvSpPr/>
            <p:nvPr/>
          </p:nvSpPr>
          <p:spPr>
            <a:xfrm>
              <a:off x="11223203" y="635716"/>
              <a:ext cx="328612" cy="1742360"/>
            </a:xfrm>
            <a:custGeom>
              <a:avLst/>
              <a:gdLst/>
              <a:ahLst/>
              <a:cxnLst/>
              <a:rect l="l" t="t" r="r" b="b"/>
              <a:pathLst>
                <a:path w="207" h="1114" extrusionOk="0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409710" y="1022350"/>
              <a:ext cx="709612" cy="2095501"/>
            </a:xfrm>
            <a:custGeom>
              <a:avLst/>
              <a:gdLst/>
              <a:ahLst/>
              <a:cxnLst/>
              <a:rect l="l" t="t" r="r" b="b"/>
              <a:pathLst>
                <a:path w="447" h="1363" extrusionOk="0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409710" y="837744"/>
              <a:ext cx="403225" cy="1705431"/>
            </a:xfrm>
            <a:custGeom>
              <a:avLst/>
              <a:gdLst/>
              <a:ahLst/>
              <a:cxnLst/>
              <a:rect l="l" t="t" r="r" b="b"/>
              <a:pathLst>
                <a:path w="254" h="1109" extrusionOk="0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4660" y="640894"/>
              <a:ext cx="168275" cy="1713195"/>
            </a:xfrm>
            <a:custGeom>
              <a:avLst/>
              <a:gdLst/>
              <a:ahLst/>
              <a:cxnLst/>
              <a:rect l="l" t="t" r="r" b="b"/>
              <a:pathLst>
                <a:path w="106" h="1114" extrusionOk="0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785460" y="569854"/>
            <a:ext cx="772989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n" sz="4100" b="1">
                <a:solidFill>
                  <a:srgbClr val="FFFFFF"/>
                </a:solidFill>
              </a:rPr>
              <a:t>Body</a:t>
            </a:r>
            <a:endParaRPr sz="2200"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1068678" y="1870838"/>
            <a:ext cx="3040159" cy="26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Actors can change the way they stand, move and walk to create a character.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A wealthy or confident character might walk very tall and proud.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A shy character or an old character might walk hunched over.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/>
              <a:t>A goofy and silly character might have a bounce in their step when they walk. </a:t>
            </a:r>
            <a:endParaRPr sz="1100"/>
          </a:p>
        </p:txBody>
      </p:sp>
      <p:pic>
        <p:nvPicPr>
          <p:cNvPr id="185" name="Google Shape;185;p30" descr="A group of people standing in a wedding dr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376" b="-1"/>
          <a:stretch/>
        </p:blipFill>
        <p:spPr>
          <a:xfrm>
            <a:off x="4574169" y="1869282"/>
            <a:ext cx="3601803" cy="267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418657" y="0"/>
            <a:ext cx="8375585" cy="15141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1E1E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4980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1"/>
          <p:cNvSpPr/>
          <p:nvPr/>
        </p:nvSpPr>
        <p:spPr>
          <a:xfrm>
            <a:off x="425196" y="0"/>
            <a:ext cx="8366760" cy="1508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836676" y="411480"/>
            <a:ext cx="7626096" cy="88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Changing your body:</a:t>
            </a:r>
            <a:endParaRPr sz="1100"/>
          </a:p>
        </p:txBody>
      </p:sp>
      <p:sp>
        <p:nvSpPr>
          <p:cNvPr id="194" name="Google Shape;194;p31"/>
          <p:cNvSpPr/>
          <p:nvPr/>
        </p:nvSpPr>
        <p:spPr>
          <a:xfrm>
            <a:off x="374125" y="57809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1" descr="A picture containing game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353" b="-2"/>
          <a:stretch/>
        </p:blipFill>
        <p:spPr>
          <a:xfrm>
            <a:off x="681228" y="1858518"/>
            <a:ext cx="4507391" cy="277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5558590" y="1858518"/>
            <a:ext cx="2904182" cy="277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Now you try! Follow along with the video below and see some different ways you can change your body to create a character!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https://www.youtube.com/watch?v=hjjaT8AIQI0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08610" y="740664"/>
            <a:ext cx="33645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" sz="4000" b="1"/>
              <a:t>Imagination:</a:t>
            </a:r>
            <a:endParaRPr sz="2500"/>
          </a:p>
        </p:txBody>
      </p:sp>
      <p:sp>
        <p:nvSpPr>
          <p:cNvPr id="203" name="Google Shape;203;p32"/>
          <p:cNvSpPr/>
          <p:nvPr/>
        </p:nvSpPr>
        <p:spPr>
          <a:xfrm rot="5400000">
            <a:off x="486917" y="290954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308610" y="1714500"/>
            <a:ext cx="3291840" cy="13716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08609" y="2016252"/>
            <a:ext cx="3374136" cy="268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Before you can create a character, you must be able to imagine what that character is like.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How does your character walk? How do they talk? How does you character feel about different things? What are their likes and dislikes?</a:t>
            </a:r>
            <a:endParaRPr sz="1100"/>
          </a:p>
        </p:txBody>
      </p:sp>
      <p:pic>
        <p:nvPicPr>
          <p:cNvPr id="206" name="Google Shape;206;p32" descr="A picture containing person, young, child, bo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162" r="26123"/>
          <a:stretch/>
        </p:blipFill>
        <p:spPr>
          <a:xfrm>
            <a:off x="3981039" y="8"/>
            <a:ext cx="5162961" cy="5143493"/>
          </a:xfrm>
          <a:custGeom>
            <a:avLst/>
            <a:gdLst/>
            <a:ahLst/>
            <a:cxnLst/>
            <a:rect l="l" t="t" r="r" b="b"/>
            <a:pathLst>
              <a:path w="6883948" h="6858000" extrusionOk="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" dist="38100" dir="10800000" algn="r" rotWithShape="0">
              <a:srgbClr val="D8D8D8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3" descr="A statue of a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9872" r="11055" b="1"/>
          <a:stretch/>
        </p:blipFill>
        <p:spPr>
          <a:xfrm>
            <a:off x="1" y="8"/>
            <a:ext cx="5148874" cy="5143493"/>
          </a:xfrm>
          <a:custGeom>
            <a:avLst/>
            <a:gdLst/>
            <a:ahLst/>
            <a:cxnLst/>
            <a:rect l="l" t="t" r="r" b="b"/>
            <a:pathLst>
              <a:path w="6865165" h="6858000" extrusionOk="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4869180" y="0"/>
            <a:ext cx="4274820" cy="5143500"/>
          </a:xfrm>
          <a:custGeom>
            <a:avLst/>
            <a:gdLst/>
            <a:ahLst/>
            <a:cxnLst/>
            <a:rect l="l" t="t" r="r" b="b"/>
            <a:pathLst>
              <a:path w="5588548" h="6858000" extrusionOk="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D8D8D8">
                <a:alpha val="29803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4876038" y="0"/>
            <a:ext cx="4267962" cy="5143500"/>
          </a:xfrm>
          <a:custGeom>
            <a:avLst/>
            <a:gdLst/>
            <a:ahLst/>
            <a:cxnLst/>
            <a:rect l="l" t="t" r="r" b="b"/>
            <a:pathLst>
              <a:path w="5690616" h="6858000" extrusionOk="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5441673" y="685800"/>
            <a:ext cx="3364396" cy="82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THE LION KING</a:t>
            </a:r>
            <a:endParaRPr sz="2400"/>
          </a:p>
        </p:txBody>
      </p:sp>
      <p:sp>
        <p:nvSpPr>
          <p:cNvPr id="216" name="Google Shape;216;p33"/>
          <p:cNvSpPr/>
          <p:nvPr/>
        </p:nvSpPr>
        <p:spPr>
          <a:xfrm rot="5400000">
            <a:off x="5656679" y="290954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5478371" y="1636793"/>
            <a:ext cx="3291840" cy="13716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5441672" y="1830075"/>
            <a:ext cx="3364396" cy="287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Click on the link below to watch these actors from Disney’s The Lion King on Broadway and see how they use their imagination to create their characters.</a:t>
            </a:r>
            <a:endParaRPr sz="11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https://www.youtube.com/watch?v=QvPvzCNegC8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On-screen 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Simple Light</vt:lpstr>
      <vt:lpstr>Office Theme</vt:lpstr>
      <vt:lpstr>PowerPoint Presentation</vt:lpstr>
      <vt:lpstr>Learning Objectives:</vt:lpstr>
      <vt:lpstr>What is Drama?</vt:lpstr>
      <vt:lpstr>Character Voices:</vt:lpstr>
      <vt:lpstr>Now you try!</vt:lpstr>
      <vt:lpstr>Body</vt:lpstr>
      <vt:lpstr>Changing your body:</vt:lpstr>
      <vt:lpstr>Imagination:</vt:lpstr>
      <vt:lpstr>THE LION 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Chalese</dc:creator>
  <cp:lastModifiedBy>Chalese Craig</cp:lastModifiedBy>
  <cp:revision>1</cp:revision>
  <dcterms:modified xsi:type="dcterms:W3CDTF">2021-08-18T05:25:43Z</dcterms:modified>
</cp:coreProperties>
</file>